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7" roundtripDataSignature="AMtx7mjj0M20E/CgfGi75DgzoJpoafijS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Evgeny Nuzhaev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customschemas.google.com/relationships/presentationmetadata" Target="meta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06-10T12:48:26.107">
    <p:pos x="10" y="10"/>
    <p:text/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ofqRYHY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de-DE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" name="Google Shape;5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" name="Google Shape;11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" name="Google Shape;11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2" name="Google Shape;12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" name="Google Shape;13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" name="Google Shape;14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" name="Google Shape;14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" name="Google Shape;15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" name="Google Shape;6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" name="Google Shape;17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72dc352020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8" name="Google Shape;208;g372dc352020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72dc352020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4" name="Google Shape;214;g372dc352020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72dc352020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" name="Google Shape;220;g372dc352020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" name="Google Shape;6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72dc352020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6" name="Google Shape;226;g372dc352020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72dc352020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g372dc352020_0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" name="Google Shape;7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" name="Google Shape;8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" name="Google Shape;9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Kampagne1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76308" y="0"/>
            <a:ext cx="12353926" cy="686329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9"/>
          <p:cNvSpPr txBox="1"/>
          <p:nvPr/>
        </p:nvSpPr>
        <p:spPr>
          <a:xfrm>
            <a:off x="12637213" y="6359703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el und Inhalt">
  <p:cSld name="1_Titel und Inhal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2" name="Google Shape;42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57732" y="4623732"/>
            <a:ext cx="2234268" cy="2234268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3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>
  <p:cSld name="Zwei Inhalt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49" name="Google Shape;49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57732" y="4623732"/>
            <a:ext cx="2234268" cy="223426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39"/>
          <p:cNvSpPr txBox="1"/>
          <p:nvPr>
            <p:ph idx="1" type="body"/>
          </p:nvPr>
        </p:nvSpPr>
        <p:spPr>
          <a:xfrm>
            <a:off x="838201" y="1825625"/>
            <a:ext cx="5181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39"/>
          <p:cNvSpPr txBox="1"/>
          <p:nvPr>
            <p:ph idx="2" type="body"/>
          </p:nvPr>
        </p:nvSpPr>
        <p:spPr>
          <a:xfrm>
            <a:off x="6180669" y="1825625"/>
            <a:ext cx="5181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4" name="Google Shape;54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57732" y="4623732"/>
            <a:ext cx="2234268" cy="2234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>
  <p:cSld name="Le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57732" y="4623732"/>
            <a:ext cx="2234268" cy="2234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Titel_Schwarz">
  <p:cSld name="MasterTitel_Schwarz">
    <p:bg>
      <p:bgPr>
        <a:solidFill>
          <a:schemeClr val="dk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0"/>
          <p:cNvSpPr txBox="1"/>
          <p:nvPr>
            <p:ph type="ctrTitle"/>
          </p:nvPr>
        </p:nvSpPr>
        <p:spPr>
          <a:xfrm>
            <a:off x="694800" y="2134800"/>
            <a:ext cx="10800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1/3 mit Text">
  <p:cSld name="Bild 1/3 mit Tex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1"/>
          <p:cNvSpPr/>
          <p:nvPr>
            <p:ph idx="2" type="pic"/>
          </p:nvPr>
        </p:nvSpPr>
        <p:spPr>
          <a:xfrm>
            <a:off x="0" y="-11110"/>
            <a:ext cx="4038600" cy="6869110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31"/>
          <p:cNvSpPr txBox="1"/>
          <p:nvPr>
            <p:ph idx="1" type="body"/>
          </p:nvPr>
        </p:nvSpPr>
        <p:spPr>
          <a:xfrm>
            <a:off x="4856204" y="986631"/>
            <a:ext cx="6450227" cy="52702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Titel_Rot">
  <p:cSld name="MasterTitel_Rot">
    <p:bg>
      <p:bgPr>
        <a:solidFill>
          <a:srgbClr val="E54C39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 txBox="1"/>
          <p:nvPr>
            <p:ph type="ctrTitle"/>
          </p:nvPr>
        </p:nvSpPr>
        <p:spPr>
          <a:xfrm>
            <a:off x="694800" y="2135617"/>
            <a:ext cx="10800000" cy="23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Titel_Grün">
  <p:cSld name="MasterTitel_Grün">
    <p:bg>
      <p:bgPr>
        <a:solidFill>
          <a:srgbClr val="02A25C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 txBox="1"/>
          <p:nvPr>
            <p:ph type="ctrTitle"/>
          </p:nvPr>
        </p:nvSpPr>
        <p:spPr>
          <a:xfrm>
            <a:off x="694800" y="2135617"/>
            <a:ext cx="10800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 mit Abbinder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el und Inhalt 2/3">
  <p:cSld name="2_Titel und Inhalt 2/3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2" name="Google Shape;32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57732" y="4623732"/>
            <a:ext cx="2234268" cy="223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5"/>
          <p:cNvSpPr txBox="1"/>
          <p:nvPr>
            <p:ph idx="1" type="body"/>
          </p:nvPr>
        </p:nvSpPr>
        <p:spPr>
          <a:xfrm>
            <a:off x="838200" y="1825625"/>
            <a:ext cx="872066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Kampagne2">
  <p:cSld name="1_Kampagne2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65079" y="-11557"/>
            <a:ext cx="13588205" cy="701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type="title">
  <p:cSld name="TITL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39" name="Google Shape;39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57732" y="4623732"/>
            <a:ext cx="2234268" cy="2234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comments" Target="../comments/comment1.xml"/><Relationship Id="rId4" Type="http://schemas.openxmlformats.org/officeDocument/2006/relationships/image" Target="../media/image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Il valore locativo è un imposta ingiusta</a:t>
            </a:r>
            <a:endParaRPr/>
          </a:p>
        </p:txBody>
      </p:sp>
      <p:sp>
        <p:nvSpPr>
          <p:cNvPr id="113" name="Google Shape;113;p10"/>
          <p:cNvSpPr txBox="1"/>
          <p:nvPr>
            <p:ph idx="1" type="body"/>
          </p:nvPr>
        </p:nvSpPr>
        <p:spPr>
          <a:xfrm>
            <a:off x="838200" y="1825625"/>
            <a:ext cx="10980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-358775" lvl="0" marL="358775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de-DE"/>
              <a:t>Chi abita nella propria casa o appartamento deve pagare </a:t>
            </a:r>
            <a:r>
              <a:rPr b="1" lang="de-DE"/>
              <a:t>un’imposta sul valore locativo</a:t>
            </a:r>
            <a:r>
              <a:rPr lang="de-DE"/>
              <a:t>. </a:t>
            </a:r>
            <a:endParaRPr/>
          </a:p>
          <a:p>
            <a:pPr indent="-358775" lvl="0" marL="358775" rtl="0" algn="l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de-DE"/>
              <a:t>Il valore locativo è </a:t>
            </a:r>
            <a:r>
              <a:rPr b="1" lang="de-DE"/>
              <a:t>un reddito fittizio</a:t>
            </a:r>
            <a:r>
              <a:rPr lang="de-DE"/>
              <a:t> che potrebbe essere </a:t>
            </a:r>
            <a:r>
              <a:rPr lang="de-DE" sz="2750"/>
              <a:t>richiesto</a:t>
            </a:r>
            <a:r>
              <a:rPr lang="de-DE"/>
              <a:t> </a:t>
            </a:r>
            <a:br>
              <a:rPr lang="de-DE"/>
            </a:br>
            <a:r>
              <a:rPr lang="de-DE" sz="2600"/>
              <a:t>e la casa o l’appartamento venissero realmente affittati. Questo reddito </a:t>
            </a:r>
            <a:br>
              <a:rPr lang="de-DE" sz="2600"/>
            </a:br>
            <a:r>
              <a:rPr lang="de-DE" sz="2600"/>
              <a:t>però non esiste.</a:t>
            </a:r>
            <a:r>
              <a:rPr lang="de-DE"/>
              <a:t> </a:t>
            </a:r>
            <a:r>
              <a:rPr b="1" lang="de-DE"/>
              <a:t>Il valore locativo è un’imposta fantasma.</a:t>
            </a:r>
            <a:endParaRPr b="1"/>
          </a:p>
          <a:p>
            <a:pPr indent="-358775" lvl="0" marL="358775" rtl="0" algn="l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7692"/>
              <a:buChar char="•"/>
            </a:pPr>
            <a:r>
              <a:rPr b="1" lang="de-DE" sz="2600"/>
              <a:t>Il valore locativo è altamente ingiusto.</a:t>
            </a:r>
            <a:r>
              <a:rPr b="1" lang="de-DE"/>
              <a:t> </a:t>
            </a:r>
            <a:r>
              <a:rPr lang="de-DE" sz="2600"/>
              <a:t>Chi possiede un automobile, </a:t>
            </a:r>
            <a:br>
              <a:rPr lang="de-DE" sz="2600"/>
            </a:br>
            <a:r>
              <a:rPr lang="de-DE" sz="2600"/>
              <a:t>una barca, degli sci o altri beni non deve pagare alcuna imposta su un </a:t>
            </a:r>
            <a:br>
              <a:rPr lang="de-DE" sz="2600"/>
            </a:br>
            <a:r>
              <a:rPr lang="de-DE" sz="2600"/>
              <a:t>loro affitto teorico.</a:t>
            </a:r>
            <a:endParaRPr/>
          </a:p>
          <a:p>
            <a:pPr indent="-358775" lvl="0" marL="358775" rtl="0" algn="l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de-DE"/>
              <a:t>Conclusione: </a:t>
            </a:r>
            <a:r>
              <a:rPr b="1" lang="de-DE">
                <a:solidFill>
                  <a:srgbClr val="E54C39"/>
                </a:solidFill>
              </a:rPr>
              <a:t>Si tassa ciò che non esiste.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Le origini del valore locativo</a:t>
            </a:r>
            <a:endParaRPr/>
          </a:p>
        </p:txBody>
      </p:sp>
      <p:sp>
        <p:nvSpPr>
          <p:cNvPr id="119" name="Google Shape;119;p11"/>
          <p:cNvSpPr txBox="1"/>
          <p:nvPr>
            <p:ph idx="1" type="body"/>
          </p:nvPr>
        </p:nvSpPr>
        <p:spPr>
          <a:xfrm>
            <a:off x="838200" y="1825625"/>
            <a:ext cx="872066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8775" lvl="0" marL="35877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/>
              <a:t>L’imposta sul valore locativo è stata introdotta una tantum nel 1915 come imposta di guerra.</a:t>
            </a:r>
            <a:endParaRPr/>
          </a:p>
          <a:p>
            <a:pPr indent="-358775" lvl="0" marL="35877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/>
              <a:t>Tramite il diritto d’urgenza, il valore locativo è stato nuovamente introdotto nel 1934 per risanare il bilancio federale. </a:t>
            </a:r>
            <a:endParaRPr/>
          </a:p>
          <a:p>
            <a:pPr indent="-358775" lvl="0" marL="35877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/>
              <a:t>Da allora le autorità incassano questa ingiusta imposta sui proprietari di immobili.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L’imposta sul valore locativo crea incertezze abitative nella terza età</a:t>
            </a:r>
            <a:endParaRPr/>
          </a:p>
        </p:txBody>
      </p:sp>
      <p:sp>
        <p:nvSpPr>
          <p:cNvPr id="125" name="Google Shape;125;p12"/>
          <p:cNvSpPr txBox="1"/>
          <p:nvPr>
            <p:ph idx="1" type="body"/>
          </p:nvPr>
        </p:nvSpPr>
        <p:spPr>
          <a:xfrm>
            <a:off x="838200" y="1825625"/>
            <a:ext cx="872066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7300" lvl="0" marL="36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de-DE" sz="2000"/>
              <a:t>Le persone in pensione</a:t>
            </a:r>
            <a:r>
              <a:rPr lang="de-DE" sz="2000"/>
              <a:t> sono particolarmente toccate dall’imposta sul valore locativo.</a:t>
            </a:r>
            <a:endParaRPr sz="2000"/>
          </a:p>
          <a:p>
            <a:pPr indent="-347300" lvl="0" marL="36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de-DE" sz="2000"/>
              <a:t>La </a:t>
            </a:r>
            <a:r>
              <a:rPr lang="de-DE" sz="2000"/>
              <a:t>•</a:t>
            </a:r>
            <a:r>
              <a:rPr b="1" lang="de-DE" sz="2000"/>
              <a:t>proprietà immobiliare è un elemento importante della previdenza vecchiaia</a:t>
            </a:r>
            <a:r>
              <a:rPr lang="de-DE" sz="2000"/>
              <a:t>.</a:t>
            </a:r>
            <a:endParaRPr b="1" sz="2000"/>
          </a:p>
          <a:p>
            <a:pPr indent="-347300" lvl="0" marL="3600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de-DE" sz="2000"/>
              <a:t>Con </a:t>
            </a:r>
            <a:r>
              <a:rPr lang="de-DE" sz="2000"/>
              <a:t>il pensionamento diminuisce il reddito disponibile. Il valore locativo aumenta notevolmente il reddito imponibile. </a:t>
            </a:r>
            <a:r>
              <a:rPr b="1" lang="de-DE" sz="2000"/>
              <a:t>Le tasse aumentano.</a:t>
            </a:r>
            <a:endParaRPr sz="2000"/>
          </a:p>
          <a:p>
            <a:pPr indent="-347300" lvl="0" marL="3600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de-DE" sz="2000"/>
              <a:t>Durante la terza età molte persone hanno già (almeno in gran parte) ripagato la loro ipoteca e non possono più beneficiare delle deduzioni per gli interessi sul debito ipotecario.</a:t>
            </a:r>
            <a:endParaRPr sz="2000"/>
          </a:p>
          <a:p>
            <a:pPr indent="-347300" lvl="0" marL="3600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de-DE" sz="2000"/>
              <a:t>Una situazione ingiusta: la responsabilità individuale e la previdenza vengono penalizzate fiscalmente.</a:t>
            </a:r>
            <a:endParaRPr sz="2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Il valore locativo pesa sulle famiglie</a:t>
            </a:r>
            <a:endParaRPr/>
          </a:p>
        </p:txBody>
      </p:sp>
      <p:sp>
        <p:nvSpPr>
          <p:cNvPr id="131" name="Google Shape;131;p13"/>
          <p:cNvSpPr txBox="1"/>
          <p:nvPr>
            <p:ph idx="1" type="body"/>
          </p:nvPr>
        </p:nvSpPr>
        <p:spPr>
          <a:xfrm>
            <a:off x="838200" y="1825625"/>
            <a:ext cx="872066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8775" lvl="0" marL="35877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de-DE" sz="2200"/>
              <a:t>Per le famiglie diventa sempre più difficile poter finanziare una proprietà immobiliare. </a:t>
            </a:r>
            <a:endParaRPr sz="2200"/>
          </a:p>
          <a:p>
            <a:pPr indent="-358775" lvl="0" marL="35877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de-DE" sz="2200"/>
              <a:t>Il valore locativo aumenta il carico fiscale e di conseguenza </a:t>
            </a:r>
            <a:r>
              <a:rPr b="1" lang="de-DE" sz="2200"/>
              <a:t>anche il costo della proprietà immobiliare</a:t>
            </a:r>
            <a:r>
              <a:rPr lang="de-DE" sz="2200"/>
              <a:t>. </a:t>
            </a:r>
            <a:endParaRPr/>
          </a:p>
          <a:p>
            <a:pPr indent="-358775" lvl="0" marL="358775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de-DE" sz="2200"/>
              <a:t>Secondo la Confederazione le famiglie </a:t>
            </a:r>
            <a:r>
              <a:rPr b="1" lang="de-DE" sz="2200"/>
              <a:t>con un reddito basso sono fortemente toccate dall’imposta sul valore locativo</a:t>
            </a:r>
            <a:r>
              <a:rPr lang="de-DE" sz="2200"/>
              <a:t>. </a:t>
            </a:r>
            <a:endParaRPr/>
          </a:p>
          <a:p>
            <a:pPr indent="-358775" lvl="0" marL="358775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de-DE" sz="2200"/>
              <a:t>L’imposta sul valore locativo colpisce anche tutte le persone che desiderano in futuro acquisire una proprietà immobiliare.</a:t>
            </a:r>
            <a:endParaRPr/>
          </a:p>
          <a:p>
            <a:pPr indent="-219075" lvl="0" marL="358775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La proposta nel concreto</a:t>
            </a:r>
            <a:endParaRPr/>
          </a:p>
        </p:txBody>
      </p:sp>
      <p:sp>
        <p:nvSpPr>
          <p:cNvPr id="137" name="Google Shape;137;p14"/>
          <p:cNvSpPr txBox="1"/>
          <p:nvPr>
            <p:ph idx="4294967295" type="body"/>
          </p:nvPr>
        </p:nvSpPr>
        <p:spPr>
          <a:xfrm>
            <a:off x="838200" y="1825625"/>
            <a:ext cx="869899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0950" lvl="0" marL="36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b="1" lang="de-DE" sz="1700"/>
              <a:t>Nessuna imposizione del valore locativo </a:t>
            </a:r>
            <a:r>
              <a:rPr lang="de-DE" sz="1700"/>
              <a:t>in caso di uso come prima residenza e per le abitazioni secondarie.</a:t>
            </a:r>
            <a:endParaRPr sz="2500"/>
          </a:p>
          <a:p>
            <a:pPr indent="-340950" lvl="0" marL="36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b="1" lang="de-DE" sz="1700"/>
              <a:t>Nessuna deduzione per le spese di manutenzione </a:t>
            </a:r>
            <a:r>
              <a:rPr lang="de-DE" sz="1700"/>
              <a:t>per la prima residenza e in caso di abitazioni secondarie.</a:t>
            </a:r>
            <a:endParaRPr sz="2500"/>
          </a:p>
          <a:p>
            <a:pPr indent="-340950" lvl="0" marL="36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b="1" lang="de-DE" sz="1700"/>
              <a:t>Viene introdotta una deduzione di prima acquisizione </a:t>
            </a:r>
            <a:r>
              <a:rPr lang="de-DE" sz="1700"/>
              <a:t>per un immobile ad uso proprio.</a:t>
            </a:r>
            <a:endParaRPr sz="2500"/>
          </a:p>
          <a:p>
            <a:pPr indent="-340950" lvl="0" marL="36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de-DE" sz="1700"/>
              <a:t>La deduzione delle spese di manutenzione per gli </a:t>
            </a:r>
            <a:r>
              <a:rPr b="1" lang="de-DE" sz="1700"/>
              <a:t>immobili affittati </a:t>
            </a:r>
            <a:r>
              <a:rPr lang="de-DE" sz="1700"/>
              <a:t>resta invariata.</a:t>
            </a:r>
            <a:endParaRPr sz="2500"/>
          </a:p>
          <a:p>
            <a:pPr indent="-340950" lvl="0" marL="36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de-DE" sz="1700"/>
              <a:t>I Cantoni possono continuare a concedere deduzioni </a:t>
            </a:r>
            <a:r>
              <a:rPr b="1" lang="de-DE" sz="1700"/>
              <a:t>per misure destinate al risparmio energetico e alla protezione dell’ambiente</a:t>
            </a:r>
            <a:r>
              <a:rPr lang="de-DE" sz="1700"/>
              <a:t>, nonché per spese di demolizione.</a:t>
            </a:r>
            <a:endParaRPr sz="1700"/>
          </a:p>
          <a:p>
            <a:pPr indent="-340950" lvl="0" marL="36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de-DE" sz="1700"/>
              <a:t>Le deduzioni per i lavori di conservazione dei monumenti storici rimangono di competenza della Confederazione e dei Cantoni.</a:t>
            </a:r>
            <a:endParaRPr sz="2500"/>
          </a:p>
          <a:p>
            <a:pPr indent="-340950" lvl="0" marL="36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de-DE" sz="1700"/>
              <a:t>La deduzione degli interessi passivi privati viene limitata.</a:t>
            </a:r>
            <a:endParaRPr sz="2500"/>
          </a:p>
          <a:p>
            <a:pPr indent="-233000" lvl="0" marL="36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Per abolire l’imposta sul valore locativo…</a:t>
            </a:r>
            <a:endParaRPr/>
          </a:p>
        </p:txBody>
      </p:sp>
      <p:sp>
        <p:nvSpPr>
          <p:cNvPr id="143" name="Google Shape;143;p15"/>
          <p:cNvSpPr txBox="1"/>
          <p:nvPr>
            <p:ph idx="4294967295" type="body"/>
          </p:nvPr>
        </p:nvSpPr>
        <p:spPr>
          <a:xfrm>
            <a:off x="838200" y="1825625"/>
            <a:ext cx="95634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b="1" lang="de-DE" sz="2600"/>
              <a:t>Modifica legislativa A)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b="1" lang="de-DE" sz="2600"/>
              <a:t>Legge federale: passaggio a un nuovo sistema di imposizione della proprietà abitativa </a:t>
            </a:r>
            <a:endParaRPr/>
          </a:p>
          <a:p>
            <a:pPr indent="-359999" lvl="1" marL="720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→"/>
            </a:pPr>
            <a:r>
              <a:rPr lang="de-DE" sz="2600"/>
              <a:t>Nuova legge per l’abolizione dell’imposta sul valore locativo</a:t>
            </a:r>
            <a:endParaRPr sz="2600"/>
          </a:p>
          <a:p>
            <a:pPr indent="-359999" lvl="1" marL="720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→"/>
            </a:pPr>
            <a:r>
              <a:rPr lang="de-DE" sz="2600"/>
              <a:t>Nessun referendum</a:t>
            </a:r>
            <a:endParaRPr sz="2600"/>
          </a:p>
          <a:p>
            <a:pPr indent="-359999" lvl="1" marL="720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→"/>
            </a:pPr>
            <a:r>
              <a:rPr lang="de-DE" sz="2600" u="sng"/>
              <a:t>Nessuna votazione popolare</a:t>
            </a:r>
            <a:r>
              <a:rPr lang="de-DE" sz="2600"/>
              <a:t>, ma vincolata alla </a:t>
            </a:r>
            <a:br>
              <a:rPr lang="de-DE" sz="2600"/>
            </a:br>
            <a:r>
              <a:rPr b="1" lang="de-DE" sz="2600">
                <a:solidFill>
                  <a:srgbClr val="02A25C"/>
                </a:solidFill>
              </a:rPr>
              <a:t>modifica legislativa B)</a:t>
            </a:r>
            <a:endParaRPr b="1" sz="2600">
              <a:solidFill>
                <a:srgbClr val="02A25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…bisogna approvare il decreto federale!</a:t>
            </a:r>
            <a:endParaRPr/>
          </a:p>
        </p:txBody>
      </p:sp>
      <p:sp>
        <p:nvSpPr>
          <p:cNvPr id="149" name="Google Shape;149;p16"/>
          <p:cNvSpPr txBox="1"/>
          <p:nvPr>
            <p:ph idx="4294967295" type="body"/>
          </p:nvPr>
        </p:nvSpPr>
        <p:spPr>
          <a:xfrm>
            <a:off x="838200" y="1825625"/>
            <a:ext cx="9777600" cy="31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b="1" lang="de-DE" sz="2600">
                <a:solidFill>
                  <a:srgbClr val="02A25C"/>
                </a:solidFill>
              </a:rPr>
              <a:t>Modifica legislativa B)  </a:t>
            </a:r>
            <a:br>
              <a:rPr b="1" lang="de-DE" sz="2600"/>
            </a:br>
            <a:r>
              <a:rPr b="1" lang="de-DE" sz="2600"/>
              <a:t>Decreto federale: imposta immobiliare cantonale sulle abitazioni secondarie </a:t>
            </a:r>
            <a:endParaRPr/>
          </a:p>
          <a:p>
            <a:pPr indent="-327025" lvl="1" marL="719137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→"/>
            </a:pPr>
            <a:r>
              <a:rPr lang="de-DE" sz="2100"/>
              <a:t>nuova competenza costituzionale per i Cantoni per introdurre un’imposta sulle abitazioni secondarie</a:t>
            </a:r>
            <a:endParaRPr sz="2100"/>
          </a:p>
          <a:p>
            <a:pPr indent="-327025" lvl="1" marL="719137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→"/>
            </a:pPr>
            <a:r>
              <a:rPr lang="de-DE" sz="2100"/>
              <a:t>Nessun obbligo, ma viene concessa la possibilità di introdurre un’imposta </a:t>
            </a:r>
            <a:endParaRPr sz="2100"/>
          </a:p>
          <a:p>
            <a:pPr indent="-327025" lvl="1" marL="719137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→"/>
            </a:pPr>
            <a:r>
              <a:rPr lang="de-DE" sz="2100"/>
              <a:t>Referendum obbligatorio per una modifica costituzionale: necessaria la maggioranza del popolo e dei cantoni</a:t>
            </a:r>
            <a:endParaRPr b="1" sz="1900"/>
          </a:p>
        </p:txBody>
      </p:sp>
      <p:sp>
        <p:nvSpPr>
          <p:cNvPr id="150" name="Google Shape;150;p16"/>
          <p:cNvSpPr txBox="1"/>
          <p:nvPr/>
        </p:nvSpPr>
        <p:spPr>
          <a:xfrm>
            <a:off x="838200" y="5356226"/>
            <a:ext cx="11074400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1" i="0" lang="de-DE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 abolire il valore locativo bisogna votare</a:t>
            </a:r>
            <a:br>
              <a:rPr b="1" i="0" lang="de-DE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de-DE" sz="2600" u="none" cap="none" strike="noStrike">
                <a:solidFill>
                  <a:srgbClr val="02A25C"/>
                </a:solidFill>
                <a:latin typeface="Arial"/>
                <a:ea typeface="Arial"/>
                <a:cs typeface="Arial"/>
                <a:sym typeface="Arial"/>
              </a:rPr>
              <a:t>SÌ al decreto federale!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/>
          <p:nvPr>
            <p:ph type="ctrTitle"/>
          </p:nvPr>
        </p:nvSpPr>
        <p:spPr>
          <a:xfrm>
            <a:off x="694800" y="2135617"/>
            <a:ext cx="10800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de-DE" sz="4000"/>
              <a:t>Cinque argomenti principali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"/>
          <p:cNvSpPr txBox="1"/>
          <p:nvPr>
            <p:ph idx="4294967295" type="body"/>
          </p:nvPr>
        </p:nvSpPr>
        <p:spPr>
          <a:xfrm>
            <a:off x="838200" y="1825625"/>
            <a:ext cx="107950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de-DE"/>
              <a:t>Il sistema attuale incoraggia fiscalmente il debito ipotecario e penalizza invece chi risparmia e cerca di ridurre il proprio debito. Oggi invece esiste un incentivo sbagliato perché ridurre l’ipoteca comporta un aumento delle imposte sul reddito.</a:t>
            </a:r>
            <a:endParaRPr/>
          </a:p>
        </p:txBody>
      </p:sp>
      <p:sp>
        <p:nvSpPr>
          <p:cNvPr id="162" name="Google Shape;16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1. Viene promossa la responsabilità individuale invece di incentivare l’indebitamento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/>
          <p:nvPr>
            <p:ph idx="4294967295" type="body"/>
          </p:nvPr>
        </p:nvSpPr>
        <p:spPr>
          <a:xfrm>
            <a:off x="838200" y="1825625"/>
            <a:ext cx="107569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Deve essere incentivato il risparmio individuale così che si possa abitare in tutta serenità e senza debiti anche dopo la pensione!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68" name="Google Shape;168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2. Previdenza vecchiaia: rendere più accessibile la proprietà immobiliare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"/>
          <p:cNvSpPr txBox="1"/>
          <p:nvPr>
            <p:ph type="ctrTitle"/>
          </p:nvPr>
        </p:nvSpPr>
        <p:spPr>
          <a:xfrm>
            <a:off x="694800" y="2134800"/>
            <a:ext cx="10800000" cy="23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de-DE" sz="5000">
                <a:solidFill>
                  <a:srgbClr val="FFFFFF"/>
                </a:solidFill>
              </a:rPr>
              <a:t>Per cominciare tre domande?</a:t>
            </a:r>
            <a:endParaRPr sz="5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 txBox="1"/>
          <p:nvPr>
            <p:ph idx="4294967295" type="body"/>
          </p:nvPr>
        </p:nvSpPr>
        <p:spPr>
          <a:xfrm>
            <a:off x="838200" y="1825625"/>
            <a:ext cx="107569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/>
              <a:t>La deduzione di prima acquisizione facilita l’acquisto di una casa per le giovani famiglie riducendo gli oneri finanziari nella fase iniziale. </a:t>
            </a:r>
            <a:endParaRPr b="1"/>
          </a:p>
        </p:txBody>
      </p:sp>
      <p:sp>
        <p:nvSpPr>
          <p:cNvPr id="174" name="Google Shape;174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3. Offrire una prospettiva per i giovani che desiderano acquisire una proprietà immobiliare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 txBox="1"/>
          <p:nvPr>
            <p:ph idx="4294967295" type="body"/>
          </p:nvPr>
        </p:nvSpPr>
        <p:spPr>
          <a:xfrm>
            <a:off x="838200" y="1825625"/>
            <a:ext cx="107569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/>
              <a:t>Le riduzioni delle imposte portano sempre a un rafforzamento dell’economia, a un aumento degli investimenti e, di conseguenza, in genere a maggiori entrate.</a:t>
            </a:r>
            <a:endParaRPr b="1"/>
          </a:p>
        </p:txBody>
      </p:sp>
      <p:sp>
        <p:nvSpPr>
          <p:cNvPr id="180" name="Google Shape;18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4. Effetti positivi per l’economia grazie a una riduzione del carico fiscale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/>
          <p:nvPr>
            <p:ph idx="4294967295" type="body"/>
          </p:nvPr>
        </p:nvSpPr>
        <p:spPr>
          <a:xfrm>
            <a:off x="838200" y="1825625"/>
            <a:ext cx="107569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/>
              <a:t>La nuova competenza costituzionale per l’imposta sulle abitazioni secondarie rafforza le competenze dei Cantoni e offre una migliore considerazione delle diversità regionali. </a:t>
            </a:r>
            <a:endParaRPr b="1"/>
          </a:p>
        </p:txBody>
      </p:sp>
      <p:sp>
        <p:nvSpPr>
          <p:cNvPr id="186" name="Google Shape;186;p2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5. Rispettare i cantoni rafforzando il federalismo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/>
          <p:nvPr>
            <p:ph type="ctrTitle"/>
          </p:nvPr>
        </p:nvSpPr>
        <p:spPr>
          <a:xfrm>
            <a:off x="694800" y="2134800"/>
            <a:ext cx="10800000" cy="23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de-DE"/>
              <a:t>La campagna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919162"/>
            <a:ext cx="10530525" cy="5019675"/>
          </a:xfrm>
          <a:prstGeom prst="rect">
            <a:avLst/>
          </a:prstGeom>
          <a:noFill/>
          <a:ln>
            <a:noFill/>
          </a:ln>
          <a:effectLst>
            <a:outerShdw blurRad="190500" sx="102000" rotWithShape="0" algn="ctr" sy="1020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919162"/>
            <a:ext cx="10530525" cy="5019675"/>
          </a:xfrm>
          <a:prstGeom prst="rect">
            <a:avLst/>
          </a:prstGeom>
          <a:noFill/>
          <a:ln>
            <a:noFill/>
          </a:ln>
          <a:effectLst>
            <a:outerShdw blurRad="190500" sx="102000" rotWithShape="0" algn="ctr" sy="1020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72dc352020_0_5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Allegati</a:t>
            </a:r>
            <a:endParaRPr/>
          </a:p>
        </p:txBody>
      </p:sp>
      <p:sp>
        <p:nvSpPr>
          <p:cNvPr id="211" name="Google Shape;211;g372dc352020_0_5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0000" lvl="0" marL="36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 sz="2750"/>
              <a:t>Diapositive su Fact Sheets</a:t>
            </a:r>
            <a:endParaRPr/>
          </a:p>
          <a:p>
            <a:pPr indent="-360000" lvl="0" marL="3600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 sz="2750"/>
              <a:t>Diapositive che confutano le affermazioni degli oppositori</a:t>
            </a:r>
            <a:endParaRPr/>
          </a:p>
          <a:p>
            <a:pPr indent="-182200" lvl="0" marL="3600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72dc352020_0_5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Il metodo restrittivo in base alle quote</a:t>
            </a:r>
            <a:endParaRPr/>
          </a:p>
        </p:txBody>
      </p:sp>
      <p:sp>
        <p:nvSpPr>
          <p:cNvPr id="217" name="Google Shape;217;g372dc352020_0_5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0000" lvl="0" marL="36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 sz="2750"/>
              <a:t>Spiegare le deduzioni dei debiti a mezzo di esempi.</a:t>
            </a:r>
            <a:endParaRPr sz="2750"/>
          </a:p>
          <a:p>
            <a:pPr indent="-182200" lvl="0" marL="3600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72dc352020_0_6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Studio sull’effetto distributivo</a:t>
            </a:r>
            <a:endParaRPr/>
          </a:p>
        </p:txBody>
      </p:sp>
      <p:sp>
        <p:nvSpPr>
          <p:cNvPr id="223" name="Google Shape;223;g372dc352020_0_6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0000" lvl="0" marL="36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 sz="2750"/>
              <a:t>Spiegare le deduzioni dei debiti a mezzo di esempi.</a:t>
            </a:r>
            <a:endParaRPr sz="2750"/>
          </a:p>
          <a:p>
            <a:pPr indent="-182200" lvl="0" marL="3600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/>
          <p:nvPr>
            <p:ph idx="4294967295" type="body"/>
          </p:nvPr>
        </p:nvSpPr>
        <p:spPr>
          <a:xfrm>
            <a:off x="4856200" y="986625"/>
            <a:ext cx="6732600" cy="53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de-DE"/>
              <a:t>I proprietari di automobili dovrebbero </a:t>
            </a:r>
            <a:r>
              <a:rPr b="1" lang="de-DE"/>
              <a:t> essere tassati sul valore fittizio 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de-DE"/>
              <a:t>dell’affitto teorico del loro veicolo?</a:t>
            </a:r>
            <a:endParaRPr/>
          </a:p>
        </p:txBody>
      </p:sp>
      <p:pic>
        <p:nvPicPr>
          <p:cNvPr id="71" name="Google Shape;71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905" r="5905" t="0"/>
          <a:stretch/>
        </p:blipFill>
        <p:spPr>
          <a:xfrm>
            <a:off x="0" y="-11110"/>
            <a:ext cx="4038600" cy="686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72dc352020_0_7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Intoiti maggiori o minori</a:t>
            </a:r>
            <a:endParaRPr/>
          </a:p>
        </p:txBody>
      </p:sp>
      <p:sp>
        <p:nvSpPr>
          <p:cNvPr id="229" name="Google Shape;229;g372dc352020_0_7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0000" lvl="0" marL="36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 sz="2750"/>
              <a:t>Spiegare le deduzioni dei debiti a mezzo di esempi.</a:t>
            </a:r>
            <a:endParaRPr sz="2750"/>
          </a:p>
          <a:p>
            <a:pPr indent="-182200" lvl="0" marL="3600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72dc352020_0_7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de-DE"/>
              <a:t>Affermazioni errate dei contrari</a:t>
            </a:r>
            <a:endParaRPr/>
          </a:p>
        </p:txBody>
      </p:sp>
      <p:sp>
        <p:nvSpPr>
          <p:cNvPr id="235" name="Google Shape;235;g372dc352020_0_7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0000" lvl="0" marL="36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DE" sz="2750"/>
              <a:t>Aumento delle imposte a livello federale, cantonale e comunale</a:t>
            </a:r>
            <a:endParaRPr sz="2750"/>
          </a:p>
          <a:p>
            <a:pPr indent="-356825" lvl="0" marL="36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0"/>
              <a:buChar char="•"/>
            </a:pPr>
            <a:r>
              <a:rPr lang="de-DE" sz="2750"/>
              <a:t>La perdita di gettito fiscale comporterà tagli all’AVS, </a:t>
            </a:r>
            <a:br>
              <a:rPr lang="de-DE" sz="2750"/>
            </a:br>
            <a:r>
              <a:rPr lang="de-DE" sz="2750"/>
              <a:t>alla formazione e alla ricerca</a:t>
            </a:r>
            <a:endParaRPr sz="275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/>
          <p:nvPr>
            <p:ph idx="4294967295" type="body"/>
          </p:nvPr>
        </p:nvSpPr>
        <p:spPr>
          <a:xfrm>
            <a:off x="4856204" y="986632"/>
            <a:ext cx="6450227" cy="5315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de-DE"/>
              <a:t>Chi possiede dell’attrezzatura invernale dovrebbe essere tassato </a:t>
            </a:r>
            <a:r>
              <a:rPr b="1" lang="de-DE"/>
              <a:t>su un valore fittizio per l’affitto 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de-DE"/>
              <a:t>teorico dei loro sci?</a:t>
            </a:r>
            <a:endParaRPr/>
          </a:p>
        </p:txBody>
      </p:sp>
      <p:pic>
        <p:nvPicPr>
          <p:cNvPr id="77" name="Google Shape;77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905" r="5905" t="0"/>
          <a:stretch/>
        </p:blipFill>
        <p:spPr>
          <a:xfrm>
            <a:off x="0" y="-11110"/>
            <a:ext cx="4038600" cy="686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/>
          <p:nvPr>
            <p:ph idx="4294967295" type="body"/>
          </p:nvPr>
        </p:nvSpPr>
        <p:spPr>
          <a:xfrm>
            <a:off x="4856204" y="986632"/>
            <a:ext cx="6450227" cy="5315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de-DE"/>
              <a:t>Lo Stato dovrebbe riscuotere tasse </a:t>
            </a:r>
            <a:r>
              <a:rPr b="1" lang="de-DE"/>
              <a:t> </a:t>
            </a:r>
            <a:r>
              <a:rPr b="1" lang="de-DE"/>
              <a:t>su un reddito che non esiste?</a:t>
            </a:r>
            <a:endParaRPr/>
          </a:p>
        </p:txBody>
      </p:sp>
      <p:pic>
        <p:nvPicPr>
          <p:cNvPr id="83" name="Google Shape;83;p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905" r="5905" t="0"/>
          <a:stretch/>
        </p:blipFill>
        <p:spPr>
          <a:xfrm>
            <a:off x="0" y="-11110"/>
            <a:ext cx="4038600" cy="686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 txBox="1"/>
          <p:nvPr>
            <p:ph idx="4294967295" type="body"/>
          </p:nvPr>
        </p:nvSpPr>
        <p:spPr>
          <a:xfrm>
            <a:off x="4836754" y="616882"/>
            <a:ext cx="6450300" cy="53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/>
              <a:t>In altre parole:</a:t>
            </a:r>
            <a:br>
              <a:rPr lang="de-DE"/>
            </a:b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de-DE"/>
              <a:t>Lo Stato deve riscuotere </a:t>
            </a:r>
            <a:br>
              <a:rPr b="1" lang="de-DE"/>
            </a:br>
            <a:r>
              <a:rPr b="1" lang="de-DE"/>
              <a:t>imposte sul valore locativo?</a:t>
            </a:r>
            <a:endParaRPr/>
          </a:p>
        </p:txBody>
      </p:sp>
      <p:pic>
        <p:nvPicPr>
          <p:cNvPr id="89" name="Google Shape;89;p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464" l="32729" r="41865" t="12873"/>
          <a:stretch/>
        </p:blipFill>
        <p:spPr>
          <a:xfrm>
            <a:off x="0" y="-11110"/>
            <a:ext cx="4038600" cy="686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"/>
          <p:cNvSpPr txBox="1"/>
          <p:nvPr>
            <p:ph type="ctrTitle"/>
          </p:nvPr>
        </p:nvSpPr>
        <p:spPr>
          <a:xfrm>
            <a:off x="694800" y="3503171"/>
            <a:ext cx="10800000" cy="23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0" lang="de-DE" sz="4000"/>
              <a:t>Questo vale anche per i proprietari di immobili utilizzati a scopo abitativo!</a:t>
            </a:r>
            <a:endParaRPr b="0" sz="4000"/>
          </a:p>
        </p:txBody>
      </p:sp>
      <p:sp>
        <p:nvSpPr>
          <p:cNvPr id="95" name="Google Shape;95;p7"/>
          <p:cNvSpPr txBox="1"/>
          <p:nvPr/>
        </p:nvSpPr>
        <p:spPr>
          <a:xfrm>
            <a:off x="783813" y="1116371"/>
            <a:ext cx="10800000" cy="23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Font typeface="Arial"/>
              <a:buNone/>
            </a:pPr>
            <a:r>
              <a:rPr b="1" i="0" lang="de-DE" sz="2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"/>
          <p:cNvSpPr txBox="1"/>
          <p:nvPr>
            <p:ph type="ctrTitle"/>
          </p:nvPr>
        </p:nvSpPr>
        <p:spPr>
          <a:xfrm>
            <a:off x="694800" y="3503171"/>
            <a:ext cx="10800000" cy="23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de-DE" sz="4000">
                <a:solidFill>
                  <a:srgbClr val="FFFFFF"/>
                </a:solidFill>
              </a:rPr>
              <a:t>Perché è ingiusto</a:t>
            </a:r>
            <a:r>
              <a:rPr b="0" lang="de-DE" sz="4000">
                <a:solidFill>
                  <a:srgbClr val="FFFFFF"/>
                </a:solidFill>
              </a:rPr>
              <a:t>!</a:t>
            </a:r>
            <a:r>
              <a:rPr b="0" lang="de-DE" sz="4000"/>
              <a:t> </a:t>
            </a:r>
            <a:r>
              <a:rPr b="0" lang="de-DE" sz="4000">
                <a:solidFill>
                  <a:srgbClr val="FFFFFF"/>
                </a:solidFill>
              </a:rPr>
              <a:t>Nessuno dovrebbe pagare </a:t>
            </a:r>
            <a:r>
              <a:rPr b="0" lang="de-DE" sz="4000"/>
              <a:t> </a:t>
            </a:r>
            <a:r>
              <a:rPr b="0" lang="de-DE" sz="4000">
                <a:solidFill>
                  <a:srgbClr val="FFFFFF"/>
                </a:solidFill>
              </a:rPr>
              <a:t>delle imposte su un reddito che non esiste.</a:t>
            </a:r>
            <a:endParaRPr sz="4000"/>
          </a:p>
        </p:txBody>
      </p:sp>
      <p:sp>
        <p:nvSpPr>
          <p:cNvPr id="101" name="Google Shape;101;p8"/>
          <p:cNvSpPr txBox="1"/>
          <p:nvPr/>
        </p:nvSpPr>
        <p:spPr>
          <a:xfrm>
            <a:off x="783813" y="1116371"/>
            <a:ext cx="10800000" cy="23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Font typeface="Arial"/>
              <a:buNone/>
            </a:pPr>
            <a:r>
              <a:rPr b="1" i="0" lang="de-DE" sz="2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"/>
          <p:cNvSpPr txBox="1"/>
          <p:nvPr>
            <p:ph type="ctrTitle"/>
          </p:nvPr>
        </p:nvSpPr>
        <p:spPr>
          <a:xfrm>
            <a:off x="694800" y="2135617"/>
            <a:ext cx="10800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de-DE" sz="4000"/>
              <a:t>L’ingiusto valore locativo </a:t>
            </a:r>
            <a:endParaRPr sz="40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de-DE" sz="4000"/>
              <a:t>deve finalmente essere abolito!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HEV Geistersteuer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